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7" r:id="rId2"/>
    <p:sldId id="295" r:id="rId3"/>
    <p:sldId id="266" r:id="rId4"/>
    <p:sldId id="296" r:id="rId5"/>
    <p:sldId id="290" r:id="rId6"/>
    <p:sldId id="297" r:id="rId7"/>
    <p:sldId id="288" r:id="rId8"/>
    <p:sldId id="285" r:id="rId9"/>
    <p:sldId id="298" r:id="rId10"/>
    <p:sldId id="299" r:id="rId11"/>
    <p:sldId id="300" r:id="rId12"/>
    <p:sldId id="301" r:id="rId13"/>
    <p:sldId id="281" r:id="rId14"/>
    <p:sldId id="270" r:id="rId15"/>
    <p:sldId id="28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EC729-8C0E-4794-80ED-3CE86C5463EB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3AAE6-CC7D-4CB7-A15C-0DB0E23054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4F7D7-82D8-4CF5-BF8F-129EEB082A4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3AAE6-CC7D-4CB7-A15C-0DB0E230541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C4ADC-EFFD-4236-9EF6-75F7847C1A36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0C4ADC-EFFD-4236-9EF6-75F7847C1A36}" type="datetimeFigureOut">
              <a:rPr lang="en-US" smtClean="0"/>
              <a:pPr/>
              <a:t>10/30/2022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BA76E1D-847B-437A-98A7-08F6B75570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ceantoday.noaa.gov/watercycle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youtube.com/watch?v=QcteL7-0-74" TargetMode="External"/><Relationship Id="rId4" Type="http://schemas.openxmlformats.org/officeDocument/2006/relationships/hyperlink" Target="https://www.geographyrealm.com/water-earth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88" name="AutoShape 4" descr="Related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 descr="focu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4400" y="2286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Week at A Glance for </a:t>
            </a:r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Science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19800" y="2133600"/>
            <a:ext cx="3124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October   </a:t>
            </a:r>
            <a:r>
              <a:rPr lang="en-US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31 to- November 4</a:t>
            </a:r>
            <a:endParaRPr lang="en-US" sz="4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7000" y="4495800"/>
            <a:ext cx="2438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S" pitchFamily="82" charset="0"/>
              </a:rPr>
              <a:t>Water in Earth’s Processes</a:t>
            </a:r>
            <a:endParaRPr lang="en-US" sz="36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S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762000"/>
            <a:ext cx="8763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Standard:  </a:t>
            </a:r>
            <a:r>
              <a:rPr lang="en-US" sz="2000" b="1" dirty="0" smtClean="0"/>
              <a:t>S6E3. Obtain, evaluate, and communicate information to recognize the significant role of water in Earth processes. </a:t>
            </a:r>
            <a:endParaRPr lang="en-US" sz="2000" b="1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b. Plan and carry out an investigation to illustrate the role of the sun’s energy in atmospheric conditions that lead to the cycling of water. </a:t>
            </a:r>
          </a:p>
          <a:p>
            <a:endParaRPr lang="en-US" sz="2000" dirty="0" smtClean="0"/>
          </a:p>
          <a:p>
            <a:r>
              <a:rPr lang="en-US" sz="2000" dirty="0" smtClean="0"/>
              <a:t>(</a:t>
            </a:r>
            <a:r>
              <a:rPr lang="en-US" sz="2000" i="1" dirty="0" smtClean="0"/>
              <a:t>Clarification statement: The water cycle should include evaporation, condensation, precipitation, transpiration, infiltration, groundwater, and runoff.) </a:t>
            </a:r>
            <a:endParaRPr lang="en-US" sz="2000" dirty="0" smtClean="0"/>
          </a:p>
          <a:p>
            <a:pPr lvl="0"/>
            <a:endParaRPr lang="en-US" sz="2000" dirty="0" smtClean="0"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Learning Target: </a:t>
            </a:r>
            <a:r>
              <a:rPr lang="en-US" sz="2000" dirty="0" smtClean="0"/>
              <a:t>I can </a:t>
            </a:r>
            <a:r>
              <a:rPr lang="en-US" sz="2000" dirty="0" smtClean="0"/>
              <a:t>describe the Water Cycle.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Warm-up:  </a:t>
            </a:r>
            <a:r>
              <a:rPr lang="en-US" sz="2000" dirty="0" smtClean="0"/>
              <a:t>Chapter 14 Workbook Packet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Work Session: </a:t>
            </a:r>
            <a:r>
              <a:rPr lang="en-US" sz="2000" dirty="0" smtClean="0"/>
              <a:t>Direct Instruction; </a:t>
            </a:r>
            <a:r>
              <a:rPr lang="en-US" sz="2000" dirty="0" smtClean="0"/>
              <a:t>Textbook Ch. 14 The Water Cycle</a:t>
            </a:r>
            <a:r>
              <a:rPr lang="en-US" sz="2000" smtClean="0"/>
              <a:t>. Illustrate </a:t>
            </a:r>
            <a:r>
              <a:rPr lang="en-US" sz="2000" dirty="0" smtClean="0"/>
              <a:t>Water Cycle.  Create Study Guide </a:t>
            </a:r>
            <a:r>
              <a:rPr lang="en-US" sz="2000" dirty="0" err="1" smtClean="0"/>
              <a:t>Powepoint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Closing: </a:t>
            </a:r>
            <a:r>
              <a:rPr lang="en-US" sz="2000" dirty="0" smtClean="0"/>
              <a:t>TOD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</a:t>
            </a:r>
            <a:r>
              <a:rPr lang="en-US" sz="2400" dirty="0" smtClean="0">
                <a:solidFill>
                  <a:srgbClr val="002060"/>
                </a:solidFill>
              </a:rPr>
              <a:t>  Quiz “Water Cycle” 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Wednesday</a:t>
            </a:r>
            <a:r>
              <a:rPr lang="en-US" sz="2800" dirty="0" smtClean="0">
                <a:latin typeface="Book Antiqua" pitchFamily="18" charset="0"/>
              </a:rPr>
              <a:t>, </a:t>
            </a:r>
            <a:r>
              <a:rPr lang="en-US" sz="2800" dirty="0" smtClean="0">
                <a:latin typeface="Book Antiqua" pitchFamily="18" charset="0"/>
              </a:rPr>
              <a:t>November 2</a:t>
            </a: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762000"/>
            <a:ext cx="8763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Standard:  </a:t>
            </a:r>
            <a:r>
              <a:rPr lang="en-US" sz="2000" b="1" dirty="0" smtClean="0"/>
              <a:t>S6E3. Obtain, evaluate, and communicate information to recognize the significant role of water in Earth processes. </a:t>
            </a:r>
            <a:endParaRPr lang="en-US" sz="2000" b="1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b. Plan and carry out an investigation to illustrate the role of the sun’s energy in atmospheric conditions that lead to the cycling of water. </a:t>
            </a:r>
          </a:p>
          <a:p>
            <a:endParaRPr lang="en-US" sz="2000" dirty="0" smtClean="0"/>
          </a:p>
          <a:p>
            <a:r>
              <a:rPr lang="en-US" sz="2000" dirty="0" smtClean="0"/>
              <a:t>(</a:t>
            </a:r>
            <a:r>
              <a:rPr lang="en-US" sz="2000" i="1" dirty="0" smtClean="0"/>
              <a:t>Clarification statement: The water cycle should include evaporation, condensation, precipitation, transpiration, infiltration, groundwater, and runoff.) </a:t>
            </a:r>
            <a:endParaRPr lang="en-US" sz="2000" dirty="0" smtClean="0"/>
          </a:p>
          <a:p>
            <a:pPr lvl="0"/>
            <a:endParaRPr lang="en-US" sz="2000" dirty="0" smtClean="0"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Learning Target: </a:t>
            </a:r>
            <a:r>
              <a:rPr lang="en-US" sz="2000" dirty="0" smtClean="0"/>
              <a:t>I can </a:t>
            </a:r>
            <a:r>
              <a:rPr lang="en-US" sz="2000" dirty="0" smtClean="0"/>
              <a:t>describe the Water Cycle.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Warm-up:  </a:t>
            </a:r>
            <a:r>
              <a:rPr lang="en-US" sz="2000" dirty="0" smtClean="0"/>
              <a:t>Chapter 14 Workbook Packet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Work Session: </a:t>
            </a:r>
            <a:r>
              <a:rPr lang="en-US" sz="2000" dirty="0" smtClean="0"/>
              <a:t>Direct Instruction; </a:t>
            </a:r>
            <a:r>
              <a:rPr lang="en-US" sz="2000" dirty="0" smtClean="0"/>
              <a:t>Textbook Ch. 14 The Water Cycle. Illustrate Water Cycle.  Create Study Guide </a:t>
            </a:r>
            <a:r>
              <a:rPr lang="en-US" sz="2000" dirty="0" err="1" smtClean="0"/>
              <a:t>Powepoint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Closing: </a:t>
            </a:r>
            <a:r>
              <a:rPr lang="en-US" sz="2000" dirty="0" smtClean="0"/>
              <a:t>TOD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Thur</a:t>
            </a:r>
            <a:r>
              <a:rPr lang="en-US" sz="2800" dirty="0" smtClean="0">
                <a:latin typeface="Book Antiqua" pitchFamily="18" charset="0"/>
              </a:rPr>
              <a:t>sday</a:t>
            </a:r>
            <a:r>
              <a:rPr lang="en-US" sz="2800" dirty="0" smtClean="0">
                <a:latin typeface="Book Antiqua" pitchFamily="18" charset="0"/>
              </a:rPr>
              <a:t>, </a:t>
            </a:r>
            <a:r>
              <a:rPr lang="en-US" sz="2800" dirty="0" smtClean="0">
                <a:latin typeface="Book Antiqua" pitchFamily="18" charset="0"/>
              </a:rPr>
              <a:t>November 3</a:t>
            </a: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762000"/>
            <a:ext cx="8763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Standard:  </a:t>
            </a:r>
            <a:r>
              <a:rPr lang="en-US" sz="2000" b="1" dirty="0" smtClean="0"/>
              <a:t>S6E3. Obtain, evaluate, and communicate information to recognize the significant role of water in Earth processes. </a:t>
            </a:r>
            <a:endParaRPr lang="en-US" sz="2000" b="1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b. Plan and carry out an investigation to illustrate the role of the sun’s energy in atmospheric conditions that lead to the cycling of water. </a:t>
            </a:r>
          </a:p>
          <a:p>
            <a:endParaRPr lang="en-US" sz="2000" dirty="0" smtClean="0"/>
          </a:p>
          <a:p>
            <a:r>
              <a:rPr lang="en-US" sz="2000" dirty="0" smtClean="0"/>
              <a:t>(</a:t>
            </a:r>
            <a:r>
              <a:rPr lang="en-US" sz="2000" i="1" dirty="0" smtClean="0"/>
              <a:t>Clarification statement: The water cycle should include evaporation, condensation, precipitation, transpiration, infiltration, groundwater, and runoff.) </a:t>
            </a:r>
            <a:endParaRPr lang="en-US" sz="2000" dirty="0" smtClean="0"/>
          </a:p>
          <a:p>
            <a:pPr lvl="0"/>
            <a:endParaRPr lang="en-US" sz="2000" dirty="0" smtClean="0"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Learning Target: </a:t>
            </a:r>
            <a:r>
              <a:rPr lang="en-US" sz="2000" dirty="0" smtClean="0"/>
              <a:t>I can </a:t>
            </a:r>
            <a:r>
              <a:rPr lang="en-US" sz="2000" dirty="0" smtClean="0"/>
              <a:t>describe the Water Cycle.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Warm-up:  </a:t>
            </a:r>
            <a:r>
              <a:rPr lang="en-US" sz="2000" dirty="0" smtClean="0"/>
              <a:t>Chapter 14 Workbook Packet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Work Session: </a:t>
            </a:r>
            <a:r>
              <a:rPr lang="en-US" sz="2000" dirty="0" smtClean="0"/>
              <a:t>Direct Instruction; </a:t>
            </a:r>
            <a:r>
              <a:rPr lang="en-US" sz="2000" dirty="0" smtClean="0"/>
              <a:t>Textbook Ch. 14 The Water Cycle. Illustrate Water Cycle.  Create Study Guide </a:t>
            </a:r>
            <a:r>
              <a:rPr lang="en-US" sz="2000" dirty="0" err="1" smtClean="0"/>
              <a:t>Powepoint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Closing: </a:t>
            </a:r>
            <a:r>
              <a:rPr lang="en-US" sz="2000" dirty="0" smtClean="0"/>
              <a:t>TOD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Friday</a:t>
            </a:r>
            <a:r>
              <a:rPr lang="en-US" sz="2800" dirty="0" smtClean="0">
                <a:latin typeface="Book Antiqua" pitchFamily="18" charset="0"/>
              </a:rPr>
              <a:t>, </a:t>
            </a:r>
            <a:r>
              <a:rPr lang="en-US" sz="2800" dirty="0" smtClean="0">
                <a:latin typeface="Book Antiqua" pitchFamily="18" charset="0"/>
              </a:rPr>
              <a:t>November 4</a:t>
            </a: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838200"/>
            <a:ext cx="7315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Students will have 15 minutes of Homework each evening.</a:t>
            </a:r>
            <a:endParaRPr lang="en-US" sz="4400" dirty="0"/>
          </a:p>
        </p:txBody>
      </p:sp>
      <p:pic>
        <p:nvPicPr>
          <p:cNvPr id="3" name="Picture 2" descr="15-minutes-clock-icon-fifteen-minute-symbol-vector-20283818.jpg"/>
          <p:cNvPicPr>
            <a:picLocks noChangeAspect="1"/>
          </p:cNvPicPr>
          <p:nvPr/>
        </p:nvPicPr>
        <p:blipFill>
          <a:blip r:embed="rId3" cstate="print"/>
          <a:srcRect b="15686"/>
          <a:stretch>
            <a:fillRect/>
          </a:stretch>
        </p:blipFill>
        <p:spPr>
          <a:xfrm>
            <a:off x="990600" y="2971800"/>
            <a:ext cx="2474234" cy="225300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62400" y="2819400"/>
            <a:ext cx="4191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 Squares  (usually a drawing)</a:t>
            </a:r>
          </a:p>
          <a:p>
            <a:endParaRPr lang="en-US" dirty="0" smtClean="0"/>
          </a:p>
          <a:p>
            <a:r>
              <a:rPr lang="en-US" dirty="0" smtClean="0"/>
              <a:t>Rock Cycle Puzzle</a:t>
            </a:r>
          </a:p>
          <a:p>
            <a:endParaRPr lang="en-US" dirty="0" smtClean="0"/>
          </a:p>
          <a:p>
            <a:r>
              <a:rPr lang="en-US" dirty="0" smtClean="0"/>
              <a:t>Chapter 1 or 3  Workbook Pages</a:t>
            </a:r>
          </a:p>
          <a:p>
            <a:endParaRPr lang="en-US" dirty="0" smtClean="0"/>
          </a:p>
          <a:p>
            <a:r>
              <a:rPr lang="en-US" dirty="0" err="1" smtClean="0"/>
              <a:t>Powerpoint</a:t>
            </a:r>
            <a:r>
              <a:rPr lang="en-US" dirty="0" smtClean="0"/>
              <a:t> Study Guide</a:t>
            </a:r>
          </a:p>
          <a:p>
            <a:endParaRPr lang="en-US" dirty="0" smtClean="0"/>
          </a:p>
          <a:p>
            <a:r>
              <a:rPr lang="en-US" dirty="0" smtClean="0"/>
              <a:t>Study Notes or Study Guides</a:t>
            </a:r>
          </a:p>
          <a:p>
            <a:endParaRPr lang="en-US" dirty="0" smtClean="0"/>
          </a:p>
          <a:p>
            <a:r>
              <a:rPr lang="en-US" dirty="0" smtClean="0"/>
              <a:t>Watch Video from Week at a Glance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334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entury Gothic" pitchFamily="34" charset="0"/>
              </a:rPr>
              <a:t>Resources </a:t>
            </a:r>
            <a:endParaRPr lang="en-US" sz="3600" b="1" dirty="0">
              <a:latin typeface="Century Gothic" pitchFamily="34" charset="0"/>
            </a:endParaRP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6501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107950" y="0"/>
            <a:ext cx="55006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95400" y="1676400"/>
            <a:ext cx="4231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https://oceantoday.noaa.gov/watercycle/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295400" y="2743200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4"/>
              </a:rPr>
              <a:t>https://www.geographyrealm.com/water-earth/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371600" y="3657600"/>
            <a:ext cx="701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5"/>
              </a:rPr>
              <a:t>https://www.youtube.com/watch?v=QcteL7-0-74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57200"/>
            <a:ext cx="86868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S6E3. Obtain, evaluate, and communicate information to recognize the significant role of water in Earth processes. 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a. Ask questions to determine where water is located on Earth’s surface (oceans, rivers, lakes, swamps, groundwater, aquifers, and ice) and communicate the relative proportion of water at each location. 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b. Plan and carry out an investigation to illustrate the role of the sun’s energy in atmospheric conditions that lead to the cycling of water. 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i="1" dirty="0" smtClean="0">
                <a:solidFill>
                  <a:srgbClr val="002060"/>
                </a:solidFill>
              </a:rPr>
              <a:t>Clarification statement: The water cycle should include evaporation, condensation, precipitation, transpiration, infiltration, groundwater, and runoff.)</a:t>
            </a:r>
            <a:endParaRPr lang="en-US" b="1" i="1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c. Ask questions to identify and communicate, using graphs and maps, the composition, location, and subsurface topography of the world’s oceans. 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d. Analyze and interpret data to create graphic representations of the causes and effects of waves, currents, and tides in Earth’s systems.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524000"/>
            <a:ext cx="7696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b. Plan and carry out an investigation to illustrate the role of the sun’s energy in atmospheric conditions that lead to the cycling of water. </a:t>
            </a:r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002060"/>
                </a:solidFill>
              </a:rPr>
              <a:t>(</a:t>
            </a:r>
            <a:r>
              <a:rPr lang="en-US" sz="2800" i="1" dirty="0" smtClean="0">
                <a:solidFill>
                  <a:srgbClr val="002060"/>
                </a:solidFill>
              </a:rPr>
              <a:t>Clarification statement: The water cycle should include evaporation, condensation, precipitation, transpiration, infiltration, groundwater, and runoff.) 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3810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October 31 - November 4 </a:t>
            </a: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9826" y="347375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S6E3. Obtain, evaluate, and communicate information to recognize the significant role of water in Earth processes. </a:t>
            </a:r>
          </a:p>
          <a:p>
            <a:endParaRPr lang="en-US" sz="2400" dirty="0" smtClean="0"/>
          </a:p>
          <a:p>
            <a:r>
              <a:rPr lang="en-US" sz="2400" dirty="0" smtClean="0"/>
              <a:t>a. Ask questions to determine where water is located on Earth’s surface (oceans, rivers, lakes, swamps, groundwater, aquifers, and ice) and communicate the relative proportion of water at each location. 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2060"/>
                </a:solidFill>
              </a:rPr>
              <a:t>b. Plan and carry out an investigation to illustrate the role of the sun’s energy in atmospheric conditions that lead to the cycling of water. </a:t>
            </a:r>
          </a:p>
          <a:p>
            <a:endParaRPr lang="en-US" sz="2400" dirty="0" smtClean="0"/>
          </a:p>
          <a:p>
            <a:r>
              <a:rPr lang="en-US" sz="2400" dirty="0" smtClean="0"/>
              <a:t>(</a:t>
            </a:r>
            <a:r>
              <a:rPr lang="en-US" sz="2400" i="1" dirty="0" smtClean="0"/>
              <a:t>Clarification statement: The water cycle should include evaporation, condensation, precipitation, transpiration, infiltration, groundwater, and runoff.) 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0.gstatic.com/images?q=tbn:ANd9GcQUaKgHVvsceaWHquq22RjpMPg-g7iwEeqt_7i6NDYb4WAiajkr9Zl3pzmAcxM&amp;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685800"/>
            <a:ext cx="2587625" cy="2569275"/>
          </a:xfrm>
          <a:prstGeom prst="rect">
            <a:avLst/>
          </a:prstGeom>
          <a:noFill/>
        </p:spPr>
      </p:pic>
      <p:sp>
        <p:nvSpPr>
          <p:cNvPr id="2052" name="AutoShape 4" descr="The basics of the water cycle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4" name="AutoShape 6" descr="https://web.nmsu.edu/~mlicona/F02sci/water_cycle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water_cycl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62400" y="1371600"/>
            <a:ext cx="4562909" cy="4038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AutoShape 2" descr="https://www.weather.gov/images/jetstream/atmos/hydro_5cycl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hydro_5cyc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685800"/>
            <a:ext cx="5638800" cy="496845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 descr="Earths water vector illustration. Labeled global liquids ecosystem scheme. Environmental fres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 descr="Earths-Water-768x76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9200" y="457200"/>
            <a:ext cx="5867400" cy="5867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  <a:t/>
            </a:r>
            <a:b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rgbClr val="EEEEEE"/>
                </a:solidFill>
                <a:effectLst/>
                <a:latin typeface="YouTube Noto"/>
                <a:cs typeface="Arial" pitchFamily="34" charset="0"/>
              </a:rPr>
            </a:br>
            <a:endParaRPr kumimoji="0" lang="en-US" sz="800" b="0" i="0" u="none" strike="noStrike" cap="none" normalizeH="0" baseline="0" smtClean="0">
              <a:ln>
                <a:noFill/>
              </a:ln>
              <a:solidFill>
                <a:srgbClr val="EEEEEE"/>
              </a:solidFill>
              <a:effectLst/>
              <a:latin typeface="YouTube Noto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5500688" cy="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 descr="The distribution of water on, in, and above the Eart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609600"/>
            <a:ext cx="6424405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762000"/>
            <a:ext cx="8763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Standard:  </a:t>
            </a:r>
            <a:r>
              <a:rPr lang="en-US" sz="2000" b="1" dirty="0" smtClean="0"/>
              <a:t>S6E3. Obtain, evaluate, and communicate information to recognize the significant role of water in Earth processes. </a:t>
            </a:r>
            <a:endParaRPr lang="en-US" sz="2000" b="1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b. Plan and carry out an investigation to illustrate the role of the sun’s energy in atmospheric conditions that lead to the cycling of water. </a:t>
            </a:r>
          </a:p>
          <a:p>
            <a:endParaRPr lang="en-US" sz="2000" dirty="0" smtClean="0"/>
          </a:p>
          <a:p>
            <a:r>
              <a:rPr lang="en-US" sz="2000" dirty="0" smtClean="0"/>
              <a:t>(</a:t>
            </a:r>
            <a:r>
              <a:rPr lang="en-US" sz="2000" i="1" dirty="0" smtClean="0"/>
              <a:t>Clarification statement: The water cycle should include evaporation, condensation, precipitation, transpiration, infiltration, groundwater, and runoff.) </a:t>
            </a:r>
            <a:endParaRPr lang="en-US" sz="2000" dirty="0" smtClean="0"/>
          </a:p>
          <a:p>
            <a:pPr lvl="0"/>
            <a:endParaRPr lang="en-US" sz="2000" dirty="0" smtClean="0"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Learning Target: </a:t>
            </a:r>
            <a:r>
              <a:rPr lang="en-US" sz="2000" dirty="0" smtClean="0"/>
              <a:t>I can </a:t>
            </a:r>
            <a:r>
              <a:rPr lang="en-US" sz="2000" dirty="0" smtClean="0"/>
              <a:t>describe the Water Cycle.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Warm-up:  </a:t>
            </a:r>
            <a:r>
              <a:rPr lang="en-US" sz="2000" dirty="0" smtClean="0"/>
              <a:t>Chapter 14 Workbook Packet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Work Session: </a:t>
            </a:r>
            <a:r>
              <a:rPr lang="en-US" sz="2000" dirty="0" smtClean="0"/>
              <a:t>Direct Instruction; </a:t>
            </a:r>
            <a:r>
              <a:rPr lang="en-US" sz="2000" dirty="0" smtClean="0"/>
              <a:t>Textbook Ch. 14 The Water Cycle. Create a Water Cycle Puzzle.  Illustrate Water Cycle.  Create Study Guide </a:t>
            </a:r>
            <a:r>
              <a:rPr lang="en-US" sz="2000" dirty="0" err="1" smtClean="0"/>
              <a:t>Powepoint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Closing: </a:t>
            </a:r>
            <a:r>
              <a:rPr lang="en-US" sz="2000" dirty="0" smtClean="0"/>
              <a:t>TOD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Monday, October </a:t>
            </a:r>
            <a:r>
              <a:rPr lang="en-US" sz="2800" dirty="0" smtClean="0">
                <a:latin typeface="Book Antiqua" pitchFamily="18" charset="0"/>
              </a:rPr>
              <a:t>31</a:t>
            </a: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762000"/>
            <a:ext cx="87630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</a:rPr>
              <a:t>Standard:  </a:t>
            </a:r>
            <a:r>
              <a:rPr lang="en-US" sz="2000" b="1" dirty="0" smtClean="0"/>
              <a:t>S6E3. Obtain, evaluate, and communicate information to recognize the significant role of water in Earth processes. </a:t>
            </a:r>
            <a:endParaRPr lang="en-US" sz="2000" b="1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b. Plan and carry out an investigation to illustrate the role of the sun’s energy in atmospheric conditions that lead to the cycling of water. </a:t>
            </a:r>
          </a:p>
          <a:p>
            <a:endParaRPr lang="en-US" sz="2000" dirty="0" smtClean="0"/>
          </a:p>
          <a:p>
            <a:r>
              <a:rPr lang="en-US" sz="2000" dirty="0" smtClean="0"/>
              <a:t>(</a:t>
            </a:r>
            <a:r>
              <a:rPr lang="en-US" sz="2000" i="1" dirty="0" smtClean="0"/>
              <a:t>Clarification statement: The water cycle should include evaporation, condensation, precipitation, transpiration, infiltration, groundwater, and runoff.) </a:t>
            </a:r>
            <a:endParaRPr lang="en-US" sz="2000" dirty="0" smtClean="0"/>
          </a:p>
          <a:p>
            <a:pPr lvl="0"/>
            <a:endParaRPr lang="en-US" sz="2000" dirty="0" smtClean="0">
              <a:cs typeface="Arial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Learning Target: </a:t>
            </a:r>
            <a:r>
              <a:rPr lang="en-US" sz="2000" dirty="0" smtClean="0"/>
              <a:t>I can </a:t>
            </a:r>
            <a:r>
              <a:rPr lang="en-US" sz="2000" dirty="0" smtClean="0"/>
              <a:t>describe the Water Cycle.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Warm-up:  </a:t>
            </a:r>
            <a:r>
              <a:rPr lang="en-US" sz="2000" dirty="0" smtClean="0"/>
              <a:t>Chapter 14 Workbook </a:t>
            </a:r>
            <a:r>
              <a:rPr lang="en-US" sz="2000" dirty="0" smtClean="0"/>
              <a:t>Packet/ Video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Work Session: </a:t>
            </a:r>
            <a:r>
              <a:rPr lang="en-US" sz="2000" dirty="0" smtClean="0"/>
              <a:t>Direct Instruction; </a:t>
            </a:r>
            <a:r>
              <a:rPr lang="en-US" sz="2000" dirty="0" smtClean="0"/>
              <a:t>Textbook Ch. 14 The Water Cycle. Create a Water Cycle Puzzle.  Illustrate Water Cycle.  Create Study Guide </a:t>
            </a:r>
            <a:r>
              <a:rPr lang="en-US" sz="2000" dirty="0" err="1" smtClean="0"/>
              <a:t>Powepoint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2060"/>
                </a:solidFill>
              </a:rPr>
              <a:t>Closing: </a:t>
            </a:r>
            <a:r>
              <a:rPr lang="en-US" sz="2000" dirty="0" smtClean="0"/>
              <a:t>TOD</a:t>
            </a:r>
          </a:p>
          <a:p>
            <a:endParaRPr lang="en-US" sz="2400" dirty="0"/>
          </a:p>
          <a:p>
            <a:r>
              <a:rPr lang="en-US" sz="2400" dirty="0" smtClean="0">
                <a:solidFill>
                  <a:srgbClr val="002060"/>
                </a:solidFill>
              </a:rPr>
              <a:t>Reminders: </a:t>
            </a:r>
            <a:r>
              <a:rPr lang="en-US" sz="2400" dirty="0" smtClean="0">
                <a:solidFill>
                  <a:srgbClr val="002060"/>
                </a:solidFill>
              </a:rPr>
              <a:t> Lab Day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Book Antiqua" pitchFamily="18" charset="0"/>
              </a:rPr>
              <a:t>Tues</a:t>
            </a:r>
            <a:r>
              <a:rPr lang="en-US" sz="2800" dirty="0" smtClean="0">
                <a:latin typeface="Book Antiqua" pitchFamily="18" charset="0"/>
              </a:rPr>
              <a:t>day</a:t>
            </a:r>
            <a:r>
              <a:rPr lang="en-US" sz="2800" dirty="0" smtClean="0">
                <a:latin typeface="Book Antiqua" pitchFamily="18" charset="0"/>
              </a:rPr>
              <a:t>, </a:t>
            </a:r>
            <a:r>
              <a:rPr lang="en-US" sz="2800" dirty="0" smtClean="0">
                <a:latin typeface="Book Antiqua" pitchFamily="18" charset="0"/>
              </a:rPr>
              <a:t>November 1</a:t>
            </a:r>
            <a:endParaRPr lang="en-US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1676</TotalTime>
  <Words>1035</Words>
  <Application>Microsoft Office PowerPoint</Application>
  <PresentationFormat>On-screen Show (4:3)</PresentationFormat>
  <Paragraphs>137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Paper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Sylvia Porter</dc:creator>
  <cp:lastModifiedBy>Sylvia Porter</cp:lastModifiedBy>
  <cp:revision>66</cp:revision>
  <dcterms:created xsi:type="dcterms:W3CDTF">2022-08-17T18:07:01Z</dcterms:created>
  <dcterms:modified xsi:type="dcterms:W3CDTF">2022-10-31T04:13:00Z</dcterms:modified>
</cp:coreProperties>
</file>